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8" r:id="rId3"/>
    <p:sldId id="328" r:id="rId4"/>
    <p:sldId id="330" r:id="rId5"/>
    <p:sldId id="264" r:id="rId6"/>
    <p:sldId id="368" r:id="rId7"/>
    <p:sldId id="352" r:id="rId8"/>
    <p:sldId id="332" r:id="rId9"/>
    <p:sldId id="353" r:id="rId10"/>
    <p:sldId id="354" r:id="rId11"/>
    <p:sldId id="355" r:id="rId12"/>
    <p:sldId id="356" r:id="rId13"/>
    <p:sldId id="357" r:id="rId14"/>
    <p:sldId id="358" r:id="rId15"/>
    <p:sldId id="359" r:id="rId16"/>
    <p:sldId id="360" r:id="rId17"/>
    <p:sldId id="362" r:id="rId18"/>
    <p:sldId id="361" r:id="rId19"/>
    <p:sldId id="366" r:id="rId20"/>
    <p:sldId id="331" r:id="rId21"/>
    <p:sldId id="363" r:id="rId22"/>
    <p:sldId id="364" r:id="rId23"/>
    <p:sldId id="365" r:id="rId24"/>
    <p:sldId id="349" r:id="rId25"/>
    <p:sldId id="367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85" r:id="rId35"/>
    <p:sldId id="386" r:id="rId36"/>
    <p:sldId id="350" r:id="rId37"/>
    <p:sldId id="377" r:id="rId38"/>
    <p:sldId id="378" r:id="rId39"/>
    <p:sldId id="379" r:id="rId40"/>
    <p:sldId id="380" r:id="rId41"/>
    <p:sldId id="382" r:id="rId42"/>
    <p:sldId id="381" r:id="rId43"/>
    <p:sldId id="383" r:id="rId44"/>
    <p:sldId id="384" r:id="rId45"/>
    <p:sldId id="388" r:id="rId46"/>
    <p:sldId id="387" r:id="rId47"/>
    <p:sldId id="292" r:id="rId48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389586E-9AE2-4E89-BEBE-488BC1574881}">
          <p14:sldIdLst>
            <p14:sldId id="256"/>
            <p14:sldId id="258"/>
            <p14:sldId id="328"/>
            <p14:sldId id="330"/>
            <p14:sldId id="264"/>
            <p14:sldId id="368"/>
            <p14:sldId id="352"/>
            <p14:sldId id="33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2"/>
            <p14:sldId id="361"/>
            <p14:sldId id="366"/>
            <p14:sldId id="331"/>
            <p14:sldId id="363"/>
            <p14:sldId id="364"/>
            <p14:sldId id="365"/>
            <p14:sldId id="349"/>
            <p14:sldId id="367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85"/>
            <p14:sldId id="386"/>
            <p14:sldId id="350"/>
            <p14:sldId id="377"/>
            <p14:sldId id="378"/>
            <p14:sldId id="379"/>
            <p14:sldId id="380"/>
            <p14:sldId id="382"/>
            <p14:sldId id="381"/>
            <p14:sldId id="383"/>
            <p14:sldId id="384"/>
            <p14:sldId id="388"/>
            <p14:sldId id="387"/>
          </p14:sldIdLst>
        </p14:section>
        <p14:section name="APPENDIX" id="{19907E42-BDD1-4BFF-A82E-69C24E010B9F}">
          <p14:sldIdLst>
            <p14:sldId id="2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A102"/>
    <a:srgbClr val="EF8717"/>
    <a:srgbClr val="000000"/>
    <a:srgbClr val="FFFFFF"/>
    <a:srgbClr val="BD9D51"/>
    <a:srgbClr val="73DAB2"/>
    <a:srgbClr val="ACB387"/>
    <a:srgbClr val="D8D06C"/>
    <a:srgbClr val="20ECC5"/>
    <a:srgbClr val="9E22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25E5076-3810-47DD-B79F-674D7AD40C01}" styleName="Stile scuro 1 - Color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ile scuro 1 - Color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ile scuro 1 - Colore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tile scuro 2 - Colore 3/Color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Stile scuro 1 - Color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9343" autoAdjust="0"/>
  </p:normalViewPr>
  <p:slideViewPr>
    <p:cSldViewPr snapToGrid="0" snapToObjects="1">
      <p:cViewPr varScale="1">
        <p:scale>
          <a:sx n="116" d="100"/>
          <a:sy n="116" d="100"/>
        </p:scale>
        <p:origin x="518" y="13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5" d="100"/>
        <a:sy n="65" d="100"/>
      </p:scale>
      <p:origin x="0" y="-16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E21-AA1D-BE49-8829-DEA10D5CF4C8}" type="datetimeFigureOut">
              <a:rPr lang="it-IT" smtClean="0"/>
              <a:t>26/02/2018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8DF2B-E534-A049-A267-F065CD45830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8907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D68F-7DBE-1C48-BC1F-E6A07B52C7E0}" type="datetimeFigureOut">
              <a:rPr lang="it-IT" smtClean="0"/>
              <a:t>26/02/2018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7627C-DB68-9A4D-8B30-F0E92B6BDF8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5032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7627C-DB68-9A4D-8B30-F0E92B6BDF8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627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3852" y="799311"/>
            <a:ext cx="7585611" cy="2412171"/>
          </a:xfrm>
        </p:spPr>
        <p:txBody>
          <a:bodyPr anchor="b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it-IT" sz="6000" i="0" u="none" kern="1200" cap="all" spc="-100" dirty="0" smtClean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INSERT YOUR</a:t>
            </a:r>
            <a:br>
              <a:rPr lang="it-IT" dirty="0" smtClean="0"/>
            </a:br>
            <a:r>
              <a:rPr lang="it-IT" dirty="0" smtClean="0"/>
              <a:t>TITLE HERE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3375892"/>
            <a:ext cx="7585612" cy="328820"/>
          </a:xfrm>
        </p:spPr>
        <p:txBody>
          <a:bodyPr lIns="0" bIns="0" anchor="t">
            <a:noAutofit/>
          </a:bodyPr>
          <a:lstStyle>
            <a:lvl1pPr marL="0" indent="0" algn="l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2" y="1437651"/>
            <a:ext cx="381526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06754" y="1437651"/>
            <a:ext cx="3835261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0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on Blac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6"/>
          <p:cNvSpPr/>
          <p:nvPr userDrawn="1"/>
        </p:nvSpPr>
        <p:spPr>
          <a:xfrm>
            <a:off x="0" y="0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0" y="1250541"/>
            <a:ext cx="9144000" cy="2629091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10" name="Rettangolo 7"/>
          <p:cNvSpPr/>
          <p:nvPr userDrawn="1"/>
        </p:nvSpPr>
        <p:spPr>
          <a:xfrm>
            <a:off x="0" y="3879632"/>
            <a:ext cx="9144000" cy="124913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7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2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Image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LETTERS</a:t>
            </a:r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2" name="Segnaposto immagine 5"/>
          <p:cNvSpPr>
            <a:spLocks noGrp="1"/>
          </p:cNvSpPr>
          <p:nvPr>
            <p:ph type="pic" sz="quarter" idx="11"/>
          </p:nvPr>
        </p:nvSpPr>
        <p:spPr>
          <a:xfrm>
            <a:off x="4025590" y="1417013"/>
            <a:ext cx="5118410" cy="30368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it-IT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2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328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Gradient +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73853" y="1437651"/>
            <a:ext cx="2994538" cy="3037283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400"/>
            </a:lvl6pPr>
            <a:lvl7pPr>
              <a:defRPr sz="1600"/>
            </a:lvl7pPr>
            <a:lvl8pPr>
              <a:defRPr sz="1600"/>
            </a:lvl8pPr>
            <a:lvl9pPr>
              <a:defRPr sz="14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2"/>
            <a:r>
              <a:rPr lang="it-IT" dirty="0" smtClean="0"/>
              <a:t>Basic green text</a:t>
            </a:r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2" name="Immagine 1"/>
          <p:cNvPicPr>
            <a:picLocks noChangeAspect="1"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396" y="1496815"/>
            <a:ext cx="5114602" cy="2876964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sz="half" idx="11" hasCustomPrompt="1"/>
          </p:nvPr>
        </p:nvSpPr>
        <p:spPr>
          <a:xfrm>
            <a:off x="4352740" y="2858737"/>
            <a:ext cx="4616786" cy="619319"/>
          </a:xfrm>
        </p:spPr>
        <p:txBody>
          <a:bodyPr anchor="t"/>
          <a:lstStyle>
            <a:lvl1pPr>
              <a:defRPr sz="4000" cap="all" spc="-100">
                <a:solidFill>
                  <a:srgbClr val="FFFFFF"/>
                </a:solidFill>
                <a:latin typeface="Arial Black"/>
                <a:cs typeface="Arial Black"/>
              </a:defRPr>
            </a:lvl1pPr>
            <a:lvl2pPr>
              <a:defRPr sz="4000">
                <a:latin typeface="Arial Black"/>
                <a:cs typeface="Arial Black"/>
              </a:defRPr>
            </a:lvl2pPr>
            <a:lvl3pPr>
              <a:defRPr sz="4000">
                <a:latin typeface="Arial Black"/>
                <a:cs typeface="Arial Black"/>
              </a:defRPr>
            </a:lvl3pPr>
            <a:lvl4pPr>
              <a:defRPr sz="4000">
                <a:latin typeface="Arial Black"/>
                <a:cs typeface="Arial Black"/>
              </a:defRPr>
            </a:lvl4pPr>
            <a:lvl5pPr>
              <a:defRPr sz="4000">
                <a:latin typeface="Arial Black"/>
                <a:cs typeface="Arial Black"/>
              </a:defRPr>
            </a:lvl5pPr>
            <a:lvl6pPr>
              <a:defRPr sz="4000">
                <a:latin typeface="Arial Black"/>
                <a:cs typeface="Arial Black"/>
              </a:defRPr>
            </a:lvl6pPr>
            <a:lvl7pPr>
              <a:defRPr sz="4000">
                <a:latin typeface="Arial Black"/>
                <a:cs typeface="Arial Black"/>
              </a:defRPr>
            </a:lvl7pPr>
            <a:lvl8pPr>
              <a:defRPr sz="4000">
                <a:latin typeface="Arial Black"/>
                <a:cs typeface="Arial Black"/>
              </a:defRPr>
            </a:lvl8pPr>
            <a:lvl9pPr>
              <a:defRPr sz="4000">
                <a:latin typeface="Arial Black"/>
                <a:cs typeface="Arial Black"/>
              </a:defRPr>
            </a:lvl9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4352740" y="1903019"/>
            <a:ext cx="4616786" cy="320156"/>
          </a:xfrm>
        </p:spPr>
        <p:txBody>
          <a:bodyPr/>
          <a:lstStyle>
            <a:lvl1pPr>
              <a:defRPr sz="1600">
                <a:solidFill>
                  <a:srgbClr val="FFFFFF"/>
                </a:solidFill>
              </a:defRPr>
            </a:lvl1pPr>
            <a:lvl2pPr marL="0" indent="0">
              <a:buFont typeface="+mj-lt"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 typeface="+mj-lt"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buFont typeface="+mj-lt"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buFont typeface="+mj-lt"/>
              <a:buNone/>
              <a:defRPr sz="1400">
                <a:solidFill>
                  <a:schemeClr val="tx1"/>
                </a:solidFill>
              </a:defRPr>
            </a:lvl5pPr>
            <a:lvl6pPr marL="0" indent="0">
              <a:buFont typeface="+mj-lt"/>
              <a:buNone/>
              <a:defRPr sz="1400">
                <a:solidFill>
                  <a:schemeClr val="tx1"/>
                </a:solidFill>
              </a:defRPr>
            </a:lvl6pPr>
            <a:lvl7pPr marL="0" indent="0">
              <a:buFont typeface="+mj-lt"/>
              <a:buNone/>
              <a:defRPr sz="1400">
                <a:solidFill>
                  <a:schemeClr val="tx1"/>
                </a:solidFill>
              </a:defRPr>
            </a:lvl7pPr>
            <a:lvl8pPr marL="0" indent="0">
              <a:buFont typeface="+mj-lt"/>
              <a:buNone/>
              <a:defRPr sz="1400">
                <a:solidFill>
                  <a:schemeClr val="tx1"/>
                </a:solidFill>
              </a:defRPr>
            </a:lvl8pPr>
            <a:lvl9pPr marL="0" indent="0">
              <a:buFont typeface="+mj-lt"/>
              <a:buNone/>
              <a:defRPr sz="14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dirty="0" smtClean="0"/>
              <a:t>Basic text</a:t>
            </a:r>
          </a:p>
        </p:txBody>
      </p:sp>
      <p:pic>
        <p:nvPicPr>
          <p:cNvPr id="10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3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1156023" y="2010229"/>
            <a:ext cx="7003440" cy="1321697"/>
          </a:xfrm>
        </p:spPr>
        <p:txBody>
          <a:bodyPr anchor="ctr"/>
          <a:lstStyle>
            <a:lvl1pPr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6022" y="3375892"/>
            <a:ext cx="7003441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1800" b="0" cap="none">
                <a:solidFill>
                  <a:srgbClr val="FFFFFF"/>
                </a:solidFill>
                <a:latin typeface="+mn-lt"/>
                <a:cs typeface="Arial Black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0625" y="4724534"/>
            <a:ext cx="888029" cy="27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in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Inhaltsplatzhalter 2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462213"/>
          </a:xfrm>
        </p:spPr>
        <p:txBody>
          <a:bodyPr/>
          <a:lstStyle>
            <a:lvl1pPr marL="500063" indent="-500063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/>
            </a:lvl1pPr>
            <a:lvl2pPr marL="982663" indent="-490538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cap="none">
                <a:solidFill>
                  <a:schemeClr val="tx1"/>
                </a:solidFill>
              </a:defRPr>
            </a:lvl2pPr>
            <a:lvl3pPr marL="1431925" indent="-450850">
              <a:spcBef>
                <a:spcPts val="1200"/>
              </a:spcBef>
              <a:buClr>
                <a:schemeClr val="accent2"/>
              </a:buClr>
              <a:buSzPct val="100000"/>
              <a:buFont typeface="+mj-lt"/>
              <a:buAutoNum type="arabicPlain"/>
              <a:tabLst/>
              <a:defRPr sz="1600">
                <a:solidFill>
                  <a:schemeClr val="tx1"/>
                </a:solidFill>
              </a:defRPr>
            </a:lvl3pPr>
            <a:lvl4pPr marL="1371600" indent="-342900">
              <a:buFont typeface="+mj-lt"/>
              <a:buAutoNum type="arabicPeriod"/>
              <a:defRPr/>
            </a:lvl4pPr>
            <a:lvl5pPr marL="17145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b"/>
          <a:lstStyle>
            <a:lvl1pPr algn="ctr">
              <a:lnSpc>
                <a:spcPct val="80000"/>
              </a:lnSpc>
              <a:defRPr lang="en-US" sz="60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smtClean="0"/>
              <a:t>SECTION </a:t>
            </a:r>
            <a:br>
              <a:rPr lang="it-IT" dirty="0" smtClean="0"/>
            </a:br>
            <a:r>
              <a:rPr lang="it-IT" dirty="0" smtClean="0"/>
              <a:t>SLIDE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Cover Op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/>
          <p:cNvPicPr>
            <a:picLocks/>
          </p:cNvPicPr>
          <p:nvPr userDrawn="1"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779"/>
            <a:ext cx="9180512" cy="5164038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371684"/>
            <a:ext cx="7582223" cy="1631422"/>
          </a:xfrm>
        </p:spPr>
        <p:txBody>
          <a:bodyPr anchor="t"/>
          <a:lstStyle>
            <a:lvl1pPr algn="ctr">
              <a:lnSpc>
                <a:spcPct val="80000"/>
              </a:lnSpc>
              <a:defRPr lang="en-US" sz="5400" i="0" u="none" kern="1200" cap="all" spc="-100" baseline="0" dirty="0">
                <a:solidFill>
                  <a:srgbClr val="FFFFFF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de-DE" dirty="0" smtClean="0"/>
              <a:t>STATEMENT </a:t>
            </a:r>
            <a:br>
              <a:rPr lang="de-DE" dirty="0" smtClean="0"/>
            </a:br>
            <a:r>
              <a:rPr lang="de-DE" dirty="0" smtClean="0"/>
              <a:t>CHART FOR IMPORTANT </a:t>
            </a:r>
            <a:br>
              <a:rPr lang="de-DE" dirty="0" smtClean="0"/>
            </a:br>
            <a:r>
              <a:rPr lang="de-DE" dirty="0" smtClean="0"/>
              <a:t>POINTS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0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8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ith Background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 userDrawn="1"/>
        </p:nvPicPr>
        <p:blipFill rotWithShape="1">
          <a:blip r:embed="rId2"/>
          <a:srcRect t="-114" b="24638"/>
          <a:stretch/>
        </p:blipFill>
        <p:spPr>
          <a:xfrm>
            <a:off x="0" y="-7749"/>
            <a:ext cx="9144000" cy="5174110"/>
          </a:xfrm>
          <a:prstGeom prst="rect">
            <a:avLst/>
          </a:prstGeom>
        </p:spPr>
      </p:pic>
      <p:sp>
        <p:nvSpPr>
          <p:cNvPr id="8" name="Rechteck 6"/>
          <p:cNvSpPr/>
          <p:nvPr userDrawn="1"/>
        </p:nvSpPr>
        <p:spPr>
          <a:xfrm>
            <a:off x="0" y="1"/>
            <a:ext cx="9144000" cy="5166360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54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051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11"/>
          <p:cNvPicPr>
            <a:picLocks noChangeAspect="1"/>
          </p:cNvPicPr>
          <p:nvPr userDrawn="1"/>
        </p:nvPicPr>
        <p:blipFill rotWithShape="1">
          <a:blip r:embed="rId2"/>
          <a:srcRect t="-1" r="11734" b="25474"/>
          <a:stretch/>
        </p:blipFill>
        <p:spPr>
          <a:xfrm>
            <a:off x="-1" y="0"/>
            <a:ext cx="9144000" cy="5135526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Rechteck 6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solidFill>
            <a:schemeClr val="bg1">
              <a:alpha val="50196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80889" y="3823821"/>
            <a:ext cx="7582223" cy="328820"/>
          </a:xfrm>
        </p:spPr>
        <p:txBody>
          <a:bodyPr lIns="0" bIns="0" anchor="t">
            <a:noAutofit/>
          </a:bodyPr>
          <a:lstStyle>
            <a:lvl1pPr marL="0" indent="0" algn="ctr">
              <a:buNone/>
              <a:defRPr sz="2400" b="0" cap="none" baseline="0">
                <a:solidFill>
                  <a:schemeClr val="tx1"/>
                </a:solidFill>
                <a:latin typeface="+mj-lt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INSERT YOUR SUBTITLE HERE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780889" y="1937802"/>
            <a:ext cx="7582223" cy="1267896"/>
          </a:xfrm>
        </p:spPr>
        <p:txBody>
          <a:bodyPr anchor="ctr"/>
          <a:lstStyle>
            <a:lvl1pPr algn="ctr">
              <a:lnSpc>
                <a:spcPct val="100000"/>
              </a:lnSpc>
              <a:defRPr lang="en-US" sz="6000" i="0" u="none" kern="1200" cap="all" spc="-100" baseline="0" dirty="0">
                <a:solidFill>
                  <a:schemeClr val="tx1"/>
                </a:solidFill>
                <a:latin typeface="Arial Black"/>
                <a:ea typeface="+mj-ea"/>
                <a:cs typeface="Arial Black"/>
              </a:defRPr>
            </a:lvl1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TEXT </a:t>
            </a:r>
            <a:r>
              <a:rPr lang="it-IT" dirty="0" err="1" smtClean="0"/>
              <a:t>here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84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cap="all" baseline="0" dirty="0">
                <a:cs typeface="Arial" panose="020B0604020202020204" pitchFamily="34" charset="0"/>
              </a:defRPr>
            </a:lvl1pPr>
          </a:lstStyle>
          <a:p>
            <a:pPr lvl="0"/>
            <a:r>
              <a:rPr lang="it-IT" dirty="0" smtClean="0"/>
              <a:t>INSERT YOUR TITLE HERE</a:t>
            </a:r>
            <a:endParaRPr lang="en-US" dirty="0"/>
          </a:p>
        </p:txBody>
      </p:sp>
      <p:pic>
        <p:nvPicPr>
          <p:cNvPr id="8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3852" y="408191"/>
            <a:ext cx="7968163" cy="266461"/>
          </a:xfrm>
        </p:spPr>
        <p:txBody>
          <a:bodyPr tIns="0" rIns="0" anchor="t" anchorCtr="0"/>
          <a:lstStyle>
            <a:lvl1pPr>
              <a:defRPr sz="3200" cap="all" baseline="0"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dirty="0" smtClean="0"/>
              <a:t>INSERT YOUR TITLE HERE</a:t>
            </a:r>
            <a:endParaRPr lang="en-US" dirty="0"/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10" hasCustomPrompt="1"/>
          </p:nvPr>
        </p:nvSpPr>
        <p:spPr>
          <a:xfrm>
            <a:off x="573852" y="1401951"/>
            <a:ext cx="7968163" cy="3041814"/>
          </a:xfrm>
        </p:spPr>
        <p:txBody>
          <a:bodyPr lIns="0" bIns="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/>
            </a:lvl4pPr>
            <a:lvl6pPr>
              <a:defRPr sz="1700"/>
            </a:lvl6pPr>
            <a:lvl7pPr marL="180000" indent="-180000">
              <a:buClr>
                <a:schemeClr val="tx2"/>
              </a:buClr>
              <a:buAutoNum type="arabicPeriod"/>
              <a:defRPr lang="it-IT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>
              <a:buAutoNum type="arabicPeriod"/>
              <a:defRPr/>
            </a:lvl8pPr>
            <a:lvl9pPr>
              <a:defRPr sz="1700"/>
            </a:lvl9pPr>
          </a:lstStyle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marL="514350" lvl="6" indent="-514350" algn="l" defTabSz="457200" rtl="0" eaLnBrk="1" latinLnBrk="0" hangingPunct="1">
              <a:lnSpc>
                <a:spcPct val="15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AutoNum type="arabicPeriod"/>
            </a:pPr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  <p:pic>
        <p:nvPicPr>
          <p:cNvPr id="7" name="Bild 5" descr="runningma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308" y="4807868"/>
            <a:ext cx="217532" cy="217532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3852" y="753750"/>
            <a:ext cx="7968163" cy="328820"/>
          </a:xfrm>
        </p:spPr>
        <p:txBody>
          <a:bodyPr lIns="0" bIns="0" anchor="ctr">
            <a:noAutofit/>
          </a:bodyPr>
          <a:lstStyle>
            <a:lvl1pPr marL="0" indent="0" algn="ctr">
              <a:buNone/>
              <a:defRPr sz="1600" b="0" cap="all">
                <a:solidFill>
                  <a:schemeClr val="tx1"/>
                </a:solidFill>
                <a:latin typeface="Arial Black" panose="020B0A04020102020204" pitchFamily="34" charset="0"/>
                <a:cs typeface="Arial Black" panose="020B0A040201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 smtClean="0"/>
              <a:t>Insert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</a:t>
            </a:r>
            <a:r>
              <a:rPr lang="it-IT" dirty="0" err="1" smtClean="0"/>
              <a:t>subtitle</a:t>
            </a:r>
            <a:r>
              <a:rPr lang="it-IT" dirty="0" smtClean="0"/>
              <a:t> </a:t>
            </a:r>
            <a:r>
              <a:rPr lang="it-IT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24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45720" rIns="91440" bIns="0" rtlCol="0" anchor="t">
            <a:noAutofit/>
          </a:bodyPr>
          <a:lstStyle/>
          <a:p>
            <a:r>
              <a:rPr lang="it-IT" dirty="0" smtClean="0"/>
              <a:t>CLICK TO CHANGE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76782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 smtClean="0"/>
              <a:t>Basic text</a:t>
            </a:r>
          </a:p>
          <a:p>
            <a:pPr lvl="1"/>
            <a:r>
              <a:rPr lang="it-IT" dirty="0" smtClean="0"/>
              <a:t>Text in CAPITAL </a:t>
            </a:r>
            <a:r>
              <a:rPr lang="it-IT" dirty="0" err="1" smtClean="0"/>
              <a:t>LeTTERS</a:t>
            </a:r>
            <a:endParaRPr lang="it-IT" dirty="0" smtClean="0"/>
          </a:p>
          <a:p>
            <a:pPr lvl="3"/>
            <a:r>
              <a:rPr lang="it-IT" dirty="0" smtClean="0"/>
              <a:t>First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4"/>
            <a:r>
              <a:rPr lang="it-IT" dirty="0" smtClean="0"/>
              <a:t>Second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5"/>
            <a:r>
              <a:rPr lang="it-IT" dirty="0" smtClean="0"/>
              <a:t>Third </a:t>
            </a:r>
            <a:r>
              <a:rPr lang="it-IT" dirty="0" err="1" smtClean="0"/>
              <a:t>bullet</a:t>
            </a:r>
            <a:r>
              <a:rPr lang="it-IT" dirty="0" smtClean="0"/>
              <a:t> </a:t>
            </a:r>
            <a:r>
              <a:rPr lang="it-IT" dirty="0" err="1" smtClean="0"/>
              <a:t>point</a:t>
            </a:r>
            <a:r>
              <a:rPr lang="it-IT" dirty="0" smtClean="0"/>
              <a:t> text</a:t>
            </a:r>
          </a:p>
          <a:p>
            <a:pPr lvl="6"/>
            <a:r>
              <a:rPr lang="it-IT" dirty="0" smtClean="0"/>
              <a:t>First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7"/>
            <a:r>
              <a:rPr lang="it-IT" dirty="0" smtClean="0"/>
              <a:t>Second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</a:p>
          <a:p>
            <a:pPr lvl="8"/>
            <a:r>
              <a:rPr lang="it-IT" dirty="0" smtClean="0"/>
              <a:t>Third </a:t>
            </a:r>
            <a:r>
              <a:rPr lang="it-IT" dirty="0" err="1" smtClean="0"/>
              <a:t>numbered</a:t>
            </a:r>
            <a:r>
              <a:rPr lang="it-IT" dirty="0" smtClean="0"/>
              <a:t>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1" r:id="rId4"/>
    <p:sldLayoutId id="2147483677" r:id="rId5"/>
    <p:sldLayoutId id="2147483683" r:id="rId6"/>
    <p:sldLayoutId id="2147483684" r:id="rId7"/>
    <p:sldLayoutId id="2147483666" r:id="rId8"/>
    <p:sldLayoutId id="2147483680" r:id="rId9"/>
    <p:sldLayoutId id="2147483664" r:id="rId10"/>
    <p:sldLayoutId id="2147483685" r:id="rId11"/>
    <p:sldLayoutId id="2147483678" r:id="rId12"/>
    <p:sldLayoutId id="2147483679" r:id="rId13"/>
    <p:sldLayoutId id="2147483667" r:id="rId14"/>
    <p:sldLayoutId id="2147483671" r:id="rId15"/>
  </p:sldLayoutIdLst>
  <p:hf sldNum="0" hdr="0" ftr="0" dt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3200" kern="1200">
          <a:solidFill>
            <a:schemeClr val="tx1"/>
          </a:solidFill>
          <a:latin typeface="Arial Black" panose="020B0A04020102020204" pitchFamily="34" charset="0"/>
          <a:ea typeface="+mj-ea"/>
          <a:cs typeface="Arial Black" panose="020B0A040201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Font typeface="Arial" pitchFamily="34" charset="0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1200"/>
        </a:spcBef>
        <a:spcAft>
          <a:spcPts val="600"/>
        </a:spcAft>
        <a:buFont typeface="Arial" pitchFamily="34" charset="0"/>
        <a:buNone/>
        <a:defRPr sz="1800" b="0" i="0" kern="1200" cap="all">
          <a:solidFill>
            <a:schemeClr val="tx2"/>
          </a:solidFill>
          <a:latin typeface="Arial"/>
          <a:ea typeface="+mn-ea"/>
          <a:cs typeface="Arial"/>
        </a:defRPr>
      </a:lvl2pPr>
      <a:lvl3pPr marL="0" indent="0" algn="l" defTabSz="914400" rtl="0" eaLnBrk="1" latinLnBrk="0" hangingPunct="1">
        <a:lnSpc>
          <a:spcPct val="120000"/>
        </a:lnSpc>
        <a:spcBef>
          <a:spcPts val="600"/>
        </a:spcBef>
        <a:buFont typeface="Arial" pitchFamily="34" charset="0"/>
        <a:buNone/>
        <a:defRPr sz="1400" b="0" i="0" kern="1200">
          <a:solidFill>
            <a:schemeClr val="tx2"/>
          </a:solidFill>
          <a:latin typeface="Arial"/>
          <a:ea typeface="+mn-ea"/>
          <a:cs typeface="Arial"/>
        </a:defRPr>
      </a:lvl3pPr>
      <a:lvl4pPr marL="18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SzPct val="130000"/>
        <a:buFont typeface="+mj-lt"/>
        <a:buAutoNum type="arabicPeriod"/>
        <a:defRPr lang="it-IT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7pPr>
      <a:lvl8pPr marL="36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40000" indent="-180000" algn="l" defTabSz="914400" rtl="0" eaLnBrk="1" latinLnBrk="0" hangingPunct="1">
        <a:lnSpc>
          <a:spcPct val="120000"/>
        </a:lnSpc>
        <a:spcBef>
          <a:spcPts val="600"/>
        </a:spcBef>
        <a:buClr>
          <a:schemeClr val="tx2"/>
        </a:buClr>
        <a:buFont typeface="+mj-lt"/>
        <a:buAutoNum type="arabicPeriod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ndless-upgrade/continuous-integration-and-testing.git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ndless-upgrade/DevOps-poc.git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jenkins.io/doc/book/pipeline/jenkinsfile/" TargetMode="External"/><Relationship Id="rId2" Type="http://schemas.openxmlformats.org/officeDocument/2006/relationships/hyperlink" Target="https://github.com/endless-upgrade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jenkins.io/doc/book/blueocean/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anna/_LAVORI/REPLY/REPLY%20NEW%20LOGO/TEMPLATE%20COSTRUZIONE%20LOGO/PPT/2017-05-27%20Reply%20Gradients%20NEW%20FINAL/GREEN%20YELLOW/%3E%20Green%20Yellow/16-9/Green-Yellow-Reply-Gradient_Green-Yellow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73852" y="1888006"/>
            <a:ext cx="7585611" cy="940714"/>
          </a:xfrm>
        </p:spPr>
        <p:txBody>
          <a:bodyPr/>
          <a:lstStyle/>
          <a:p>
            <a:r>
              <a:rPr lang="it-IT" dirty="0" smtClean="0"/>
              <a:t>DEVOPS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73851" y="3956057"/>
            <a:ext cx="7585612" cy="328820"/>
          </a:xfrm>
        </p:spPr>
        <p:txBody>
          <a:bodyPr/>
          <a:lstStyle/>
          <a:p>
            <a:r>
              <a:rPr lang="it-IT" dirty="0" smtClean="0"/>
              <a:t>Dario Pasquali</a:t>
            </a:r>
            <a:endParaRPr lang="it-IT" dirty="0"/>
          </a:p>
        </p:txBody>
      </p:sp>
      <p:sp>
        <p:nvSpPr>
          <p:cNvPr id="4" name="Sottotitolo 2"/>
          <p:cNvSpPr txBox="1">
            <a:spLocks/>
          </p:cNvSpPr>
          <p:nvPr/>
        </p:nvSpPr>
        <p:spPr>
          <a:xfrm>
            <a:off x="573852" y="2828720"/>
            <a:ext cx="7585612" cy="32882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800" b="0" kern="1200" cap="none" baseline="0">
                <a:solidFill>
                  <a:srgbClr val="FFFFFF"/>
                </a:solidFill>
                <a:latin typeface="+mn-lt"/>
                <a:ea typeface="+mn-ea"/>
                <a:cs typeface="Arial Black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 typeface="Arial" pitchFamily="34" charset="0"/>
              <a:buNone/>
              <a:defRPr sz="1800" b="0" i="0" kern="1200" cap="all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Wingdings" panose="05000000000000000000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SzPct val="130000"/>
              <a:buFont typeface="+mj-lt"/>
              <a:buNone/>
              <a:defRPr lang="it-IT" sz="1800" kern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600"/>
              </a:spcBef>
              <a:buClr>
                <a:schemeClr val="tx2"/>
              </a:buClr>
              <a:buFont typeface="+mj-lt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/>
              <a:t>Best Practices per un prodotto migliore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231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 dirty="0" smtClean="0"/>
          </a:p>
          <a:p>
            <a:r>
              <a:rPr lang="it-IT" dirty="0" smtClean="0"/>
              <a:t>Processo di Integrazione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Automatizzato</a:t>
            </a:r>
            <a:r>
              <a:rPr lang="it-IT" dirty="0" smtClean="0"/>
              <a:t>.</a:t>
            </a:r>
          </a:p>
          <a:p>
            <a:endParaRPr lang="it-IT" dirty="0" smtClean="0"/>
          </a:p>
          <a:p>
            <a:r>
              <a:rPr lang="it-IT" dirty="0" smtClean="0"/>
              <a:t>Il commit sul VCS innesca una sequenza di step per verificare che il Branch siano integrabili in sicurezza.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Ci pipelne</a:t>
            </a:r>
            <a:endParaRPr lang="it-IT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4" b="2764"/>
          <a:stretch>
            <a:fillRect/>
          </a:stretch>
        </p:blipFill>
        <p:spPr/>
      </p:pic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539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Ci pipelne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885010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La pipeline esegue 3 passi fondamentali:</a:t>
            </a:r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Build</a:t>
            </a:r>
            <a:r>
              <a:rPr lang="it-IT" dirty="0" smtClean="0"/>
              <a:t>: fatta una e una sola volta in ambiente standardizzato (identico a quello di produzione)</a:t>
            </a:r>
          </a:p>
          <a:p>
            <a:pPr>
              <a:buFont typeface="+mj-lt"/>
              <a:buAutoNum type="arabicPeriod"/>
            </a:pPr>
            <a:endParaRPr lang="it-IT" dirty="0" smtClean="0"/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Test</a:t>
            </a:r>
            <a:r>
              <a:rPr lang="it-IT" dirty="0" smtClean="0"/>
              <a:t>: Unit, Smoke, Integration, ... Assicurando la qualità del prodotto</a:t>
            </a:r>
          </a:p>
          <a:p>
            <a:pPr>
              <a:buFont typeface="+mj-lt"/>
              <a:buAutoNum type="arabicPeriod"/>
            </a:pPr>
            <a:endParaRPr lang="it-IT" dirty="0" smtClean="0"/>
          </a:p>
          <a:p>
            <a:pPr>
              <a:buFont typeface="+mj-lt"/>
              <a:buAutoNum type="arabicPeriod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Notify</a:t>
            </a:r>
            <a:r>
              <a:rPr lang="it-IT" dirty="0" smtClean="0"/>
              <a:t>: notifica successi e fallimenti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a tutto il team</a:t>
            </a:r>
          </a:p>
        </p:txBody>
      </p:sp>
    </p:spTree>
    <p:extLst>
      <p:ext uri="{BB962C8B-B14F-4D97-AF65-F5344CB8AC3E}">
        <p14:creationId xmlns:p14="http://schemas.microsoft.com/office/powerpoint/2010/main" val="164337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Ci SERVER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Integration flow</a:t>
            </a:r>
            <a:endParaRPr lang="it-IT" dirty="0"/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83686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 smtClean="0"/>
              <a:t>Server che ospita e supporta l’esecuzione della pipeline di Continuous Integration.</a:t>
            </a:r>
          </a:p>
          <a:p>
            <a:pPr marL="0" indent="0" algn="ctr">
              <a:buNone/>
            </a:pPr>
            <a:endParaRPr lang="it-IT" dirty="0" smtClean="0"/>
          </a:p>
          <a:p>
            <a:pPr marL="0" indent="0">
              <a:buNone/>
            </a:pPr>
            <a:r>
              <a:rPr lang="it-IT" dirty="0" smtClean="0"/>
              <a:t>Ampia scelta: servizi open source, enterprise, specifici per VSC, con supporto per lo scaling, container, plugin, ...</a:t>
            </a:r>
            <a:endParaRPr lang="it-IT" dirty="0"/>
          </a:p>
          <a:p>
            <a:pPr marL="0" indent="0">
              <a:buNone/>
            </a:pPr>
            <a:r>
              <a:rPr lang="it-IT" dirty="0" smtClean="0"/>
              <a:t>In questo periodo ho sperimentato GitLabCI, TravisCI, Bamboo, Go, TeamCity, CircleCI.</a:t>
            </a:r>
          </a:p>
          <a:p>
            <a:pPr marL="0" indent="0" algn="ctr">
              <a:buNone/>
            </a:pPr>
            <a:r>
              <a:rPr lang="it-IT" dirty="0" smtClean="0"/>
              <a:t>Scelta finale su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Jenkins</a:t>
            </a:r>
          </a:p>
        </p:txBody>
      </p:sp>
    </p:spTree>
    <p:extLst>
      <p:ext uri="{BB962C8B-B14F-4D97-AF65-F5344CB8AC3E}">
        <p14:creationId xmlns:p14="http://schemas.microsoft.com/office/powerpoint/2010/main" val="55614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853" y="1364992"/>
            <a:ext cx="3366620" cy="314092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Sviluppato da CloudBees, disponibile in versione Enterprise 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Open Source </a:t>
            </a:r>
            <a:r>
              <a:rPr lang="it-IT" dirty="0" smtClean="0"/>
              <a:t>(self – hosted)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Totalmente customizzabile in base alle proprie esigenze grazie all’ecosistema di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plugins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Integrabile con servizi esterni tramite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webhook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</a:t>
            </a:r>
            <a:endParaRPr lang="it-IT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7" r="7867"/>
          <a:stretch>
            <a:fillRect/>
          </a:stretch>
        </p:blipFill>
        <p:spPr/>
      </p:pic>
      <p:sp>
        <p:nvSpPr>
          <p:cNvPr id="5" name="Subtitle 4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Continuous integration server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760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Continuous integration server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idx="10"/>
          </p:nvPr>
        </p:nvSpPr>
        <p:spPr>
          <a:xfrm>
            <a:off x="604514" y="1292285"/>
            <a:ext cx="7937501" cy="3358656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Pipeline definita tramite il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Jenkinsfile</a:t>
            </a:r>
            <a:r>
              <a:rPr lang="it-IT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Scritto in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groovy</a:t>
            </a:r>
            <a:r>
              <a:rPr lang="it-IT" dirty="0" smtClean="0"/>
              <a:t>, DSL simile al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Contenuto nel progetto da integrare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Pipeline diverse per diversi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Condivisione</a:t>
            </a:r>
            <a:r>
              <a:rPr lang="it-IT" dirty="0" smtClean="0"/>
              <a:t> trasparente del processo di sviluppo all’interno del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Possibilità </a:t>
            </a:r>
            <a:r>
              <a:rPr lang="it-IT" smtClean="0"/>
              <a:t>di esecuzione </a:t>
            </a:r>
            <a:r>
              <a:rPr lang="it-IT" dirty="0" smtClean="0"/>
              <a:t>in container Docker configurato «On the Fly»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127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DECLARATIVE PIPELINE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it-IT" sz="1600" dirty="0" smtClean="0"/>
          </a:p>
          <a:p>
            <a:pPr marL="0" indent="0">
              <a:buNone/>
            </a:pPr>
            <a:r>
              <a:rPr lang="it-IT" sz="1600" dirty="0" smtClean="0"/>
              <a:t>Keyword </a:t>
            </a:r>
            <a:r>
              <a:rPr lang="it-IT" sz="1600" i="1" dirty="0" smtClean="0"/>
              <a:t>«pipeline», </a:t>
            </a:r>
            <a:r>
              <a:rPr lang="it-IT" sz="1600" dirty="0" smtClean="0"/>
              <a:t>flusso di esecuzione come sequenza di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Stages</a:t>
            </a:r>
            <a:r>
              <a:rPr lang="it-IT" sz="1600" dirty="0" smtClean="0"/>
              <a:t>, definiti tramite il DSL Groovy</a:t>
            </a:r>
          </a:p>
          <a:p>
            <a:pPr marL="0" indent="0">
              <a:buNone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Massima astrazione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Facile comprensione da tutto il 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Editor grafico di supporto (</a:t>
            </a:r>
            <a:r>
              <a:rPr lang="it-IT" b="1" cap="all" dirty="0" smtClean="0">
                <a:solidFill>
                  <a:schemeClr val="tx2"/>
                </a:solidFill>
                <a:latin typeface="Arial"/>
                <a:cs typeface="Arial"/>
              </a:rPr>
              <a:t>Blue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Ocean</a:t>
            </a:r>
            <a:r>
              <a:rPr lang="it-IT" sz="16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Necessità di Script per task complessi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Jenkinsfile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2953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SCRIPTED PIPELINE</a:t>
            </a:r>
            <a:endParaRPr lang="it-IT" dirty="0"/>
          </a:p>
        </p:txBody>
      </p:sp>
      <p:sp>
        <p:nvSpPr>
          <p:cNvPr id="6" name="Conten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it-IT" sz="1600" dirty="0" smtClean="0"/>
          </a:p>
          <a:p>
            <a:pPr marL="0" indent="0">
              <a:buNone/>
            </a:pPr>
            <a:r>
              <a:rPr lang="it-IT" sz="1600" dirty="0" smtClean="0"/>
              <a:t>Keyword </a:t>
            </a:r>
            <a:r>
              <a:rPr lang="it-IT" sz="1600" i="1" dirty="0" smtClean="0"/>
              <a:t>«node», </a:t>
            </a:r>
            <a:r>
              <a:rPr lang="it-IT" sz="1600" dirty="0" smtClean="0"/>
              <a:t>estensione del DSL dichiarativo includendo costrutti tipici dei linguaggi imperativi.</a:t>
            </a:r>
          </a:p>
          <a:p>
            <a:pPr marL="0" indent="0">
              <a:buNone/>
            </a:pPr>
            <a:endParaRPr lang="it-IT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Massimo controllo del flusso di esecuzione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 smtClean="0"/>
              <a:t>Neccessaria conoscenza del linguaggio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 smtClean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Jenkinsfile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11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Blue ocean</a:t>
            </a:r>
            <a:endParaRPr lang="it-IT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smtClean="0"/>
              <a:t>Restile dell’interfaccia grafica di Jenkins specifico per le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Pipeline Multibranch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Editor grafico per Jenkinsfile dichiarativi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Integrazione automatica delle funzioni di plugin inseriti in jenkins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Gestione delle Pipeline per i Singoli 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Interfaccia di esecuzione con aggiornamento dei Log real time, divisi per Step/Stage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Gestione degli artefatti archiviati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Declarative Multibranch pipeline editor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595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Blue ocean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Declarative </a:t>
            </a:r>
            <a:r>
              <a:rPr lang="it-IT" dirty="0"/>
              <a:t>Multibranch</a:t>
            </a:r>
            <a:r>
              <a:rPr lang="it-IT" dirty="0" smtClean="0"/>
              <a:t> pipeline editor</a:t>
            </a:r>
            <a:endParaRPr lang="it-IT" dirty="0"/>
          </a:p>
        </p:txBody>
      </p:sp>
      <p:pic>
        <p:nvPicPr>
          <p:cNvPr id="30" name="Picture Placeholder 29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" b="872"/>
          <a:stretch>
            <a:fillRect/>
          </a:stretch>
        </p:blipFill>
        <p:spPr/>
      </p:pic>
      <p:pic>
        <p:nvPicPr>
          <p:cNvPr id="32" name="Content Placeholder 31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18" y="1161668"/>
            <a:ext cx="3674343" cy="3746999"/>
          </a:xfrm>
        </p:spPr>
      </p:pic>
    </p:spTree>
    <p:extLst>
      <p:ext uri="{BB962C8B-B14F-4D97-AF65-F5344CB8AC3E}">
        <p14:creationId xmlns:p14="http://schemas.microsoft.com/office/powerpoint/2010/main" val="370503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Test automatici, in ambiente standard, eseguiti velocemente (&lt; 10 min)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Diminuzione del costo di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Build one-time </a:t>
            </a:r>
            <a:r>
              <a:rPr lang="it-IT" dirty="0" smtClean="0"/>
              <a:t>standard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Meno bug/errori integrati nel Master (e portati in produzione)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 </a:t>
            </a:r>
            <a:r>
              <a:rPr lang="it-IT" cap="all" dirty="0" smtClean="0">
                <a:solidFill>
                  <a:schemeClr val="tx2"/>
                </a:solidFill>
                <a:latin typeface="Arial"/>
                <a:cs typeface="Arial"/>
              </a:rPr>
              <a:t>Sistema</a:t>
            </a:r>
            <a:r>
              <a:rPr lang="it-IT" dirty="0" smtClean="0"/>
              <a:t> finale più stabile,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modulare</a:t>
            </a:r>
            <a:r>
              <a:rPr lang="it-IT" dirty="0" smtClean="0"/>
              <a:t> e mantenibile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Feedback visivo </a:t>
            </a:r>
            <a:r>
              <a:rPr lang="it-IT" dirty="0" smtClean="0"/>
              <a:t>sullo stato della build (Trasparenza nel team)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Maggior responsabilità</a:t>
            </a:r>
            <a:r>
              <a:rPr lang="it-IT" dirty="0" smtClean="0"/>
              <a:t> del singolo e diminuzione del debito tecnico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Condizioni di lavoro migliori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vantaggi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1429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AGENDA</a:t>
            </a:r>
            <a:endParaRPr lang="it-IT" dirty="0"/>
          </a:p>
        </p:txBody>
      </p:sp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DAY 1 - pomeriggio</a:t>
            </a:r>
            <a:endParaRPr lang="it-IT" dirty="0"/>
          </a:p>
        </p:txBody>
      </p:sp>
      <p:sp>
        <p:nvSpPr>
          <p:cNvPr id="2" name="Content Placeholder 1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Continunuous Integration</a:t>
            </a:r>
          </a:p>
          <a:p>
            <a:r>
              <a:rPr lang="it-IT" dirty="0" smtClean="0"/>
              <a:t>Continuous Testing</a:t>
            </a:r>
          </a:p>
          <a:p>
            <a:r>
              <a:rPr lang="it-IT" dirty="0" smtClean="0"/>
              <a:t>Caso D’uso</a:t>
            </a:r>
          </a:p>
          <a:p>
            <a:r>
              <a:rPr lang="it-IT" dirty="0" smtClean="0"/>
              <a:t>Pratica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895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18371" y="1772968"/>
            <a:ext cx="8012512" cy="1631422"/>
          </a:xfrm>
        </p:spPr>
        <p:txBody>
          <a:bodyPr/>
          <a:lstStyle/>
          <a:p>
            <a:r>
              <a:rPr lang="it-IT" dirty="0" smtClean="0"/>
              <a:t>CONTINUOUS TESTING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0270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573852" y="1437651"/>
            <a:ext cx="4096824" cy="3075143"/>
          </a:xfrm>
        </p:spPr>
        <p:txBody>
          <a:bodyPr/>
          <a:lstStyle/>
          <a:p>
            <a:r>
              <a:rPr lang="it-IT" sz="1800" dirty="0" smtClean="0"/>
              <a:t>Test nella Pipeline di CI hanno un ruolo Fondamentale.</a:t>
            </a:r>
          </a:p>
          <a:p>
            <a:r>
              <a:rPr lang="it-IT" sz="1800" dirty="0" smtClean="0"/>
              <a:t>Sono l’</a:t>
            </a:r>
            <a:r>
              <a:rPr lang="it-IT" sz="1800" b="1" cap="all" dirty="0" smtClean="0">
                <a:solidFill>
                  <a:schemeClr val="tx2"/>
                </a:solidFill>
                <a:latin typeface="Arial"/>
                <a:cs typeface="Arial"/>
              </a:rPr>
              <a:t>unica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Fonte di Difesa </a:t>
            </a:r>
            <a:r>
              <a:rPr lang="it-IT" sz="1800" dirty="0" smtClean="0"/>
              <a:t>dall’integrazione di codice non funzionante o buggato.</a:t>
            </a:r>
          </a:p>
          <a:p>
            <a:endParaRPr lang="it-IT" sz="1800" dirty="0"/>
          </a:p>
          <a:p>
            <a:r>
              <a:rPr lang="it-IT" sz="1800" dirty="0" smtClean="0"/>
              <a:t>Il Continuous Testing arricchisce l’Automated Testing con Tools e Cultura per garantire la </a:t>
            </a:r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qualità</a:t>
            </a:r>
            <a:r>
              <a:rPr lang="it-IT" sz="1800" dirty="0" smtClean="0"/>
              <a:t> del software.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872" y="1161668"/>
            <a:ext cx="3821062" cy="3821062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testing</a:t>
            </a:r>
            <a:endParaRPr lang="it-IT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Non solo test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435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testing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573852" y="1401950"/>
                <a:ext cx="7968163" cy="3229255"/>
              </a:xfrm>
            </p:spPr>
            <p:txBody>
              <a:bodyPr/>
              <a:lstStyle/>
              <a:p>
                <a:r>
                  <a:rPr lang="it-IT" dirty="0" smtClean="0"/>
                  <a:t>Nell’ottica del Continuous Deployment i Test assumono nuova semantica: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smtClean="0"/>
                  <a:t>Sono la principale </a:t>
                </a:r>
                <a:r>
                  <a:rPr lang="it-IT" cap="all" dirty="0">
                    <a:solidFill>
                      <a:schemeClr val="tx2"/>
                    </a:solidFill>
                    <a:latin typeface="Arial"/>
                    <a:cs typeface="Arial"/>
                  </a:rPr>
                  <a:t>garanzia di qualità </a:t>
                </a:r>
                <a:r>
                  <a:rPr lang="it-IT" dirty="0" smtClean="0"/>
                  <a:t>del Software rilasciato</a:t>
                </a: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it-IT" dirty="0" smtClean="0"/>
              </a:p>
              <a:p>
                <a:pPr algn="ctr"/>
                <a:r>
                  <a:rPr lang="it-IT" b="1" cap="all" dirty="0">
                    <a:solidFill>
                      <a:schemeClr val="tx2"/>
                    </a:solidFill>
                    <a:latin typeface="Arial"/>
                    <a:cs typeface="Arial"/>
                  </a:rPr>
                  <a:t>COVERAGE</a:t>
                </a:r>
                <a:r>
                  <a:rPr lang="it-IT" dirty="0"/>
                  <a:t> </a:t>
                </a:r>
                <a:r>
                  <a:rPr lang="it-IT" dirty="0" smtClean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Righe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di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Codice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Testato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Righe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di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Codice</m:t>
                        </m:r>
                        <m:r>
                          <a:rPr lang="it-IT" sz="2800" i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it-IT" sz="2800" i="0">
                            <a:latin typeface="Cambria Math" panose="02040503050406030204" pitchFamily="18" charset="0"/>
                          </a:rPr>
                          <m:t>Scritto</m:t>
                        </m:r>
                      </m:den>
                    </m:f>
                  </m:oMath>
                </a14:m>
                <a:endParaRPr lang="it-IT" dirty="0" smtClean="0"/>
              </a:p>
              <a:p>
                <a:pPr algn="ctr"/>
                <a:endParaRPr lang="it-IT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smtClean="0"/>
                  <a:t>Indicatore del </a:t>
                </a:r>
                <a:r>
                  <a:rPr lang="it-IT" cap="all" dirty="0">
                    <a:solidFill>
                      <a:schemeClr val="tx2"/>
                    </a:solidFill>
                    <a:latin typeface="Arial"/>
                    <a:cs typeface="Arial"/>
                  </a:rPr>
                  <a:t>Rischio commerciale </a:t>
                </a:r>
                <a:r>
                  <a:rPr lang="it-IT" dirty="0" smtClean="0"/>
                  <a:t>legato al rilascio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smtClean="0"/>
                  <a:t>Indicatore di </a:t>
                </a:r>
                <a:r>
                  <a:rPr lang="it-IT" cap="all" dirty="0" smtClean="0">
                    <a:solidFill>
                      <a:schemeClr val="tx2"/>
                    </a:solidFill>
                    <a:latin typeface="Arial"/>
                    <a:cs typeface="Arial"/>
                  </a:rPr>
                  <a:t>progressione</a:t>
                </a:r>
                <a:r>
                  <a:rPr lang="it-IT" dirty="0" smtClean="0"/>
                  <a:t> dello sviluppo</a:t>
                </a:r>
                <a:endParaRPr lang="it-IT" dirty="0"/>
              </a:p>
            </p:txBody>
          </p:sp>
        </mc:Choice>
        <mc:Fallback xmlns=""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573852" y="1401950"/>
                <a:ext cx="7968163" cy="3229255"/>
              </a:xfrm>
              <a:blipFill>
                <a:blip r:embed="rId2"/>
                <a:stretch>
                  <a:fillRect l="-1760" t="-245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Nuova semantica di test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6436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testing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smtClean="0"/>
              <a:t>Fondamentale strutturare saggiamente i Test:</a:t>
            </a:r>
          </a:p>
          <a:p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Avvalersi di un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Framework di Test </a:t>
            </a:r>
            <a:r>
              <a:rPr lang="it-IT" dirty="0" smtClean="0"/>
              <a:t>(JUnit, ScalaTest, ...)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Dividere i Test per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Feature</a:t>
            </a:r>
            <a:r>
              <a:rPr lang="it-IT" dirty="0" smtClean="0"/>
              <a:t> (penserà Git a unire al momento dell’integrazione)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Adottare tecniche come la Test Driven Developmen (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TDD</a:t>
            </a:r>
            <a:r>
              <a:rPr lang="it-IT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Tempo di esecuzione della batteria di test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&lt; 10 minuti </a:t>
            </a:r>
            <a:r>
              <a:rPr lang="it-IT" sz="1200" dirty="0" smtClean="0"/>
              <a:t>(XP)</a:t>
            </a:r>
          </a:p>
          <a:p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Strutturare i test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154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9165" y="1953789"/>
            <a:ext cx="8012512" cy="1088787"/>
          </a:xfrm>
        </p:spPr>
        <p:txBody>
          <a:bodyPr/>
          <a:lstStyle/>
          <a:p>
            <a:r>
              <a:rPr lang="it-IT" dirty="0" smtClean="0"/>
              <a:t>Caso d’uso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383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Movie advicer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cap="all" dirty="0" smtClean="0">
                <a:solidFill>
                  <a:schemeClr val="tx2"/>
                </a:solidFill>
                <a:latin typeface="Arial"/>
                <a:cs typeface="Arial"/>
              </a:rPr>
              <a:t>Raccomandatore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binario</a:t>
            </a:r>
            <a:r>
              <a:rPr lang="it-IT" dirty="0"/>
              <a:t> </a:t>
            </a:r>
            <a:r>
              <a:rPr lang="it-IT" dirty="0" smtClean="0"/>
              <a:t>basato sul Dataset Movielens 100k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I dati di interesse devono essere memorizzati su un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Data Lake</a:t>
            </a:r>
            <a:r>
              <a:rPr lang="it-IT" dirty="0" smtClean="0"/>
              <a:t>, implementato in Kudu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Si vuole presentare una semplice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interfaccia</a:t>
            </a:r>
            <a:r>
              <a:rPr lang="it-IT" dirty="0" smtClean="0"/>
              <a:t> per interagire con il sistema</a:t>
            </a:r>
          </a:p>
          <a:p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Requisiti poc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7161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Movie advicer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smtClean="0"/>
              <a:t>Da Requisiti a Features Incrementali:</a:t>
            </a:r>
          </a:p>
          <a:p>
            <a:endParaRPr lang="it-IT" dirty="0" smtClean="0"/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Il raccomandatore carica i dati da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csv locale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Salvare i dati sul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Data Lake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Raccomandatore che carica i dati dal Data Lake</a:t>
            </a:r>
          </a:p>
          <a:p>
            <a:pPr marL="342900" indent="-342900">
              <a:buFont typeface="+mj-lt"/>
              <a:buAutoNum type="arabicPeriod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Endpoint web </a:t>
            </a:r>
            <a:r>
              <a:rPr lang="it-IT" dirty="0" smtClean="0"/>
              <a:t>per accedere al modello</a:t>
            </a:r>
          </a:p>
          <a:p>
            <a:pPr marL="342900" indent="-342900">
              <a:buFont typeface="+mj-lt"/>
              <a:buAutoNum type="arabicPeriod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Webapp</a:t>
            </a:r>
            <a:r>
              <a:rPr lang="it-IT" dirty="0" smtClean="0"/>
              <a:t> per una migliore user experience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 smtClean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Sviluppo incrementale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9993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Movie advicer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smtClean="0"/>
              <a:t>Da Requisiti a Features Incrementali:</a:t>
            </a:r>
          </a:p>
          <a:p>
            <a:endParaRPr lang="it-IT" dirty="0" smtClean="0"/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Il raccomandatore carica i dati da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csv locale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Salvare i dati sul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Data Lake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smtClean="0"/>
              <a:t>Raccomandatore che carica i dati dal Data Lake</a:t>
            </a:r>
          </a:p>
          <a:p>
            <a:pPr marL="342900" indent="-342900">
              <a:buFont typeface="+mj-lt"/>
              <a:buAutoNum type="arabicPeriod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Endpoint web </a:t>
            </a:r>
            <a:r>
              <a:rPr lang="it-IT" dirty="0" smtClean="0"/>
              <a:t>per accedere al modello</a:t>
            </a:r>
          </a:p>
          <a:p>
            <a:pPr marL="342900" indent="-342900">
              <a:buFont typeface="+mj-lt"/>
              <a:buAutoNum type="arabicPeriod"/>
            </a:pP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Webapp</a:t>
            </a:r>
            <a:r>
              <a:rPr lang="it-IT" dirty="0" smtClean="0"/>
              <a:t> per una migliore user experience</a:t>
            </a:r>
          </a:p>
          <a:p>
            <a:pPr marL="342900" indent="-342900">
              <a:buFont typeface="+mj-lt"/>
              <a:buAutoNum type="arabicPeriod"/>
            </a:pPr>
            <a:endParaRPr lang="it-IT" dirty="0"/>
          </a:p>
          <a:p>
            <a:endParaRPr lang="it-IT" dirty="0" smtClean="0"/>
          </a:p>
          <a:p>
            <a:pPr marL="342900" indent="-3429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Sviluppo incrementale</a:t>
            </a:r>
            <a:endParaRPr lang="it-IT" dirty="0"/>
          </a:p>
        </p:txBody>
      </p:sp>
      <p:sp>
        <p:nvSpPr>
          <p:cNvPr id="5" name="Right Arrow 4"/>
          <p:cNvSpPr/>
          <p:nvPr/>
        </p:nvSpPr>
        <p:spPr>
          <a:xfrm rot="10800000">
            <a:off x="6004277" y="2037190"/>
            <a:ext cx="988580" cy="4012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/>
          <p:cNvSpPr txBox="1"/>
          <p:nvPr/>
        </p:nvSpPr>
        <p:spPr>
          <a:xfrm>
            <a:off x="7196789" y="2053165"/>
            <a:ext cx="1256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CORE</a:t>
            </a:r>
          </a:p>
        </p:txBody>
      </p:sp>
    </p:spTree>
    <p:extLst>
      <p:ext uri="{BB962C8B-B14F-4D97-AF65-F5344CB8AC3E}">
        <p14:creationId xmlns:p14="http://schemas.microsoft.com/office/powerpoint/2010/main" val="392530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cap="all" dirty="0">
                <a:solidFill>
                  <a:schemeClr val="tx2"/>
                </a:solidFill>
                <a:latin typeface="Arial"/>
                <a:cs typeface="Arial"/>
              </a:rPr>
              <a:t>BeforeAll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init Spark e load csv</a:t>
            </a:r>
          </a:p>
          <a:p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cap="all" dirty="0" smtClean="0">
                <a:solidFill>
                  <a:schemeClr val="tx2"/>
                </a:solidFill>
                <a:latin typeface="Arial"/>
                <a:cs typeface="Arial"/>
              </a:rPr>
              <a:t>Test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ad alta granularità per le varie features (pending per quelle non implementate)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cap="all" dirty="0">
                <a:solidFill>
                  <a:schemeClr val="tx2"/>
                </a:solidFill>
                <a:latin typeface="Arial"/>
                <a:cs typeface="Arial"/>
              </a:rPr>
              <a:t>afterAll</a:t>
            </a: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close safe di Spark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TDD – SCALATEST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Sviluppo core</a:t>
            </a:r>
            <a:endParaRPr lang="it-IT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826" b="1826"/>
          <a:stretch>
            <a:fillRect/>
          </a:stretch>
        </p:blipFill>
        <p:spPr>
          <a:xfrm>
            <a:off x="3644900" y="1162050"/>
            <a:ext cx="5499100" cy="355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7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52" y="1161668"/>
            <a:ext cx="4265144" cy="3670008"/>
          </a:xfrm>
        </p:spPr>
      </p:pic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5012754" y="2534671"/>
            <a:ext cx="3529261" cy="924001"/>
          </a:xfrm>
        </p:spPr>
        <p:txBody>
          <a:bodyPr/>
          <a:lstStyle/>
          <a:p>
            <a:r>
              <a:rPr lang="it-IT" dirty="0" smtClean="0"/>
              <a:t>Architettura semplice.</a:t>
            </a:r>
          </a:p>
          <a:p>
            <a:r>
              <a:rPr lang="it-IT" dirty="0" smtClean="0"/>
              <a:t>Aggiunta di classi in modo modulare al progredire dello sviluppo.</a:t>
            </a:r>
          </a:p>
          <a:p>
            <a:endParaRPr lang="it-IT" dirty="0"/>
          </a:p>
          <a:p>
            <a:endParaRPr lang="it-IT" dirty="0" smtClean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classi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Sviluppo core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6832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7 Best Practices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3"/>
            <a:ext cx="3941529" cy="2917902"/>
          </a:xfrm>
        </p:spPr>
        <p:txBody>
          <a:bodyPr/>
          <a:lstStyle/>
          <a:p>
            <a:r>
              <a:rPr lang="it-IT" dirty="0"/>
              <a:t>Continuous Management</a:t>
            </a:r>
          </a:p>
          <a:p>
            <a:r>
              <a:rPr lang="it-IT" dirty="0"/>
              <a:t>Infrastructure As a Code</a:t>
            </a:r>
          </a:p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Integration</a:t>
            </a:r>
          </a:p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Testing</a:t>
            </a:r>
          </a:p>
          <a:p>
            <a:r>
              <a:rPr lang="it-IT" dirty="0" smtClean="0"/>
              <a:t>Continuous Delivery</a:t>
            </a:r>
          </a:p>
          <a:p>
            <a:r>
              <a:rPr lang="it-IT" dirty="0" smtClean="0"/>
              <a:t>Continuous Deployment</a:t>
            </a:r>
          </a:p>
          <a:p>
            <a:r>
              <a:rPr lang="it-IT" dirty="0" smtClean="0"/>
              <a:t>Continuous Management</a:t>
            </a:r>
            <a:endParaRPr lang="it-IT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4301375" y="1498048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643453" y="1498048"/>
            <a:ext cx="0" cy="3111592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302284" y="4609640"/>
            <a:ext cx="342078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ight Arrow 25"/>
          <p:cNvSpPr/>
          <p:nvPr/>
        </p:nvSpPr>
        <p:spPr>
          <a:xfrm>
            <a:off x="4885946" y="2846335"/>
            <a:ext cx="988580" cy="401283"/>
          </a:xfrm>
          <a:prstGeom prst="rightArrow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TextBox 26"/>
          <p:cNvSpPr txBox="1"/>
          <p:nvPr/>
        </p:nvSpPr>
        <p:spPr>
          <a:xfrm>
            <a:off x="5874526" y="2862311"/>
            <a:ext cx="3032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CONTINUOUS LEARNING</a:t>
            </a:r>
          </a:p>
        </p:txBody>
      </p:sp>
    </p:spTree>
    <p:extLst>
      <p:ext uri="{BB962C8B-B14F-4D97-AF65-F5344CB8AC3E}">
        <p14:creationId xmlns:p14="http://schemas.microsoft.com/office/powerpoint/2010/main" val="143979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73852" y="1256477"/>
            <a:ext cx="2555034" cy="3590994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3591816" y="1797824"/>
            <a:ext cx="4950199" cy="2508300"/>
          </a:xfrm>
        </p:spPr>
        <p:txBody>
          <a:bodyPr/>
          <a:lstStyle/>
          <a:p>
            <a:r>
              <a:rPr lang="it-IT" dirty="0" smtClean="0"/>
              <a:t>Di base, predisposti due Branches: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master</a:t>
            </a:r>
            <a:br>
              <a:rPr lang="it-IT" dirty="0" smtClean="0"/>
            </a:br>
            <a:r>
              <a:rPr lang="it-IT" dirty="0" smtClean="0"/>
              <a:t>contiene la versione più aggiornata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feature-branch</a:t>
            </a:r>
            <a:br>
              <a:rPr lang="it-IT" dirty="0" smtClean="0"/>
            </a:br>
            <a:r>
              <a:rPr lang="it-IT" dirty="0" smtClean="0"/>
              <a:t>per lo sviluppo incrementale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r>
              <a:rPr lang="it-IT" dirty="0" smtClean="0"/>
              <a:t>(visti automaticamente da Jenkins – Blue Ocean</a:t>
            </a:r>
          </a:p>
          <a:p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github</a:t>
            </a:r>
            <a:endParaRPr lang="it-IT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Struttura branches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677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73851" y="1082570"/>
            <a:ext cx="4333647" cy="3937028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124587" y="1082570"/>
            <a:ext cx="3417428" cy="3937028"/>
          </a:xfrm>
        </p:spPr>
        <p:txBody>
          <a:bodyPr/>
          <a:lstStyle/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CONFIG SYSTEM</a:t>
            </a:r>
          </a:p>
          <a:p>
            <a:r>
              <a:rPr lang="it-IT" dirty="0" smtClean="0"/>
              <a:t>Eventuale provisioning ulteriore (Ansible ??)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TEST THE SYSTEM</a:t>
            </a:r>
          </a:p>
          <a:p>
            <a:r>
              <a:rPr lang="it-IT" dirty="0" smtClean="0"/>
              <a:t>Verifica che java e SBT siano eseguibili (e dowload della versione SBT richiesta in build.sbt)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UNIT </a:t>
            </a:r>
            <a:r>
              <a:rPr lang="it-IT" sz="1800" b="1" cap="all" dirty="0" smtClean="0">
                <a:solidFill>
                  <a:schemeClr val="tx2"/>
                </a:solidFill>
                <a:latin typeface="Arial"/>
                <a:cs typeface="Arial"/>
              </a:rPr>
              <a:t>TESTs</a:t>
            </a:r>
            <a:endParaRPr lang="it-IT" sz="1800" b="1" cap="all" dirty="0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it-IT" dirty="0" smtClean="0"/>
              <a:t>Esegue la batteria di test, archiviando i risultati.</a:t>
            </a:r>
            <a:endParaRPr lang="it-IT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jenkinsfile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Pipeline di ci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4029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73852" y="1161668"/>
            <a:ext cx="4862312" cy="36980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5571919" y="1161669"/>
            <a:ext cx="2970096" cy="3698096"/>
          </a:xfrm>
        </p:spPr>
        <p:txBody>
          <a:bodyPr/>
          <a:lstStyle/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BUILD</a:t>
            </a:r>
          </a:p>
          <a:p>
            <a:r>
              <a:rPr lang="it-IT" dirty="0" smtClean="0"/>
              <a:t>FAT jar con SBT assembly e archiviazione</a:t>
            </a:r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NOTIFY</a:t>
            </a:r>
          </a:p>
          <a:p>
            <a:r>
              <a:rPr lang="it-IT" dirty="0" smtClean="0"/>
              <a:t>In caso di branch, creazione di una pull request su GitHub.</a:t>
            </a:r>
          </a:p>
          <a:p>
            <a:endParaRPr lang="it-IT" dirty="0" smtClean="0"/>
          </a:p>
          <a:p>
            <a:r>
              <a:rPr lang="it-IT" dirty="0" smtClean="0"/>
              <a:t>Notifica verso Slack fatta in ogni caso, messaggio diverso in base al branch.</a:t>
            </a:r>
            <a:endParaRPr lang="it-IT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jenkinsfile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it-IT" dirty="0" smtClean="0"/>
              <a:t>Pipeline ci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1831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jenkinsfile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pipeline</a:t>
            </a:r>
            <a:endParaRPr lang="it-IT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549" y="1161668"/>
            <a:ext cx="5918768" cy="380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2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jenkins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4421"/>
            <a:ext cx="9144000" cy="45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35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jenkins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4860"/>
            <a:ext cx="9144000" cy="45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671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9165" y="1953789"/>
            <a:ext cx="8012512" cy="1088787"/>
          </a:xfrm>
        </p:spPr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085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JENKINS SERVER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Accedi all’istanza di questa mattina</a:t>
            </a:r>
          </a:p>
          <a:p>
            <a:r>
              <a:rPr lang="it-IT" dirty="0" smtClean="0"/>
              <a:t>Download </a:t>
            </a:r>
            <a:r>
              <a:rPr lang="it-IT" dirty="0"/>
              <a:t>repository git (</a:t>
            </a:r>
            <a:r>
              <a:rPr lang="it-IT" dirty="0">
                <a:hlinkClick r:id="rId2"/>
              </a:rPr>
              <a:t>https://</a:t>
            </a:r>
            <a:r>
              <a:rPr lang="it-IT" dirty="0" smtClean="0">
                <a:hlinkClick r:id="rId2"/>
              </a:rPr>
              <a:t>github.com/endless-upgrade/continuous-integration-and-testing.git</a:t>
            </a:r>
            <a:r>
              <a:rPr lang="it-IT" dirty="0" smtClean="0"/>
              <a:t>)</a:t>
            </a:r>
          </a:p>
          <a:p>
            <a:r>
              <a:rPr lang="it-IT" dirty="0" smtClean="0"/>
              <a:t>Esegui il playbook Ansible</a:t>
            </a:r>
          </a:p>
          <a:p>
            <a:r>
              <a:rPr lang="it-IT" dirty="0" smtClean="0"/>
              <a:t>Apri la porta 8080 tramite GCP (firewall settings)</a:t>
            </a:r>
          </a:p>
          <a:p>
            <a:r>
              <a:rPr lang="it-IT" dirty="0" smtClean="0"/>
              <a:t>User = admin, password = admin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90678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Connessione a github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28982"/>
          </a:xfrm>
        </p:spPr>
        <p:txBody>
          <a:bodyPr/>
          <a:lstStyle/>
          <a:p>
            <a:r>
              <a:rPr lang="it-IT" dirty="0" smtClean="0"/>
              <a:t>Apri il tuo accout GitHub</a:t>
            </a:r>
          </a:p>
          <a:p>
            <a:r>
              <a:rPr lang="it-IT" dirty="0" smtClean="0"/>
              <a:t>Account (icona in alto a destra) -&gt; Settings -&gt; Developer Settings -&gt;  Personal Access Token -&gt; Genera Token (con un nome significativo)</a:t>
            </a:r>
          </a:p>
          <a:p>
            <a:r>
              <a:rPr lang="it-IT" dirty="0" smtClean="0"/>
              <a:t>Copia il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Token</a:t>
            </a:r>
          </a:p>
          <a:p>
            <a:r>
              <a:rPr lang="it-IT" dirty="0" smtClean="0"/>
              <a:t>Nell’istanza, inserisci il token in /etc/profile.d/exports.sh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export GITHUB_TOKEN=token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source </a:t>
            </a:r>
            <a:r>
              <a:rPr lang="it-IT" dirty="0"/>
              <a:t>/etc/profile.d/exports.sh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37654836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Connessione a github 2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28982"/>
          </a:xfrm>
        </p:spPr>
        <p:txBody>
          <a:bodyPr/>
          <a:lstStyle/>
          <a:p>
            <a:r>
              <a:rPr lang="it-IT" dirty="0" smtClean="0"/>
              <a:t>Apri il tuo accout GitHub</a:t>
            </a:r>
          </a:p>
          <a:p>
            <a:r>
              <a:rPr lang="it-IT" dirty="0" smtClean="0"/>
              <a:t>Account (icona in alto a destra) -&gt; Settings -&gt; Developer Settings -&gt;  Personal Access Token -&gt; Genera Token (con un nome significativo)</a:t>
            </a:r>
          </a:p>
          <a:p>
            <a:r>
              <a:rPr lang="it-IT" dirty="0" smtClean="0"/>
              <a:t>Copia il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Token</a:t>
            </a:r>
          </a:p>
          <a:p>
            <a:r>
              <a:rPr lang="it-IT" dirty="0" smtClean="0"/>
              <a:t>Nell’istanza, inserisci il token in /etc/profile.d/exports.sh</a:t>
            </a:r>
            <a:br>
              <a:rPr lang="it-IT" dirty="0" smtClean="0"/>
            </a:br>
            <a:r>
              <a:rPr lang="it-IT" dirty="0" smtClean="0"/>
              <a:t/>
            </a:r>
            <a:br>
              <a:rPr lang="it-IT" dirty="0" smtClean="0"/>
            </a:br>
            <a:r>
              <a:rPr lang="it-IT" dirty="0" smtClean="0"/>
              <a:t>export GITHUB_TOKEN=token</a:t>
            </a:r>
            <a:r>
              <a:rPr lang="it-IT" dirty="0"/>
              <a:t/>
            </a:r>
            <a:br>
              <a:rPr lang="it-IT" dirty="0"/>
            </a:br>
            <a:r>
              <a:rPr lang="it-IT" dirty="0" smtClean="0"/>
              <a:t>source </a:t>
            </a:r>
            <a:r>
              <a:rPr lang="it-IT" dirty="0"/>
              <a:t>/etc/profile.d/exports.sh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4254365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780889" y="1917692"/>
            <a:ext cx="7582223" cy="1631422"/>
          </a:xfrm>
        </p:spPr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93135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Connessione a github 3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28982"/>
          </a:xfrm>
        </p:spPr>
        <p:txBody>
          <a:bodyPr/>
          <a:lstStyle/>
          <a:p>
            <a:r>
              <a:rPr lang="it-IT" dirty="0" smtClean="0"/>
              <a:t>Accedi alla console di Blue Ocean</a:t>
            </a:r>
          </a:p>
          <a:p>
            <a:r>
              <a:rPr lang="it-IT" dirty="0" smtClean="0"/>
              <a:t>Seleziona GitHub e inserisci il Token (quello di prima)</a:t>
            </a:r>
          </a:p>
          <a:p>
            <a:r>
              <a:rPr lang="it-IT" dirty="0" smtClean="0"/>
              <a:t>Seleziona l’account / organizzazione</a:t>
            </a:r>
          </a:p>
          <a:p>
            <a:r>
              <a:rPr lang="it-IT" dirty="0" smtClean="0"/>
              <a:t>E il progetto da integrare</a:t>
            </a:r>
          </a:p>
          <a:p>
            <a:r>
              <a:rPr lang="it-IT" dirty="0" smtClean="0"/>
              <a:t>Se già presente un Jenkins file, questo verrà automaticamente caricato</a:t>
            </a:r>
          </a:p>
          <a:p>
            <a:r>
              <a:rPr lang="it-IT" dirty="0" smtClean="0"/>
              <a:t>Altrimenti si apre l’editor.</a:t>
            </a:r>
          </a:p>
        </p:txBody>
      </p:sp>
    </p:spTree>
    <p:extLst>
      <p:ext uri="{BB962C8B-B14F-4D97-AF65-F5344CB8AC3E}">
        <p14:creationId xmlns:p14="http://schemas.microsoft.com/office/powerpoint/2010/main" val="1981563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Trigger pipeline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28982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A default la pipeline vede tutti i branch, ma non viene eseguita automaticamene.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Accedi a Jenkins tradizionale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Freccina a destra della pipeline -&gt; Configure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Elimina i «Discover pull requests...» in Branch Sources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Seleziona «Periodically if not otherwise» e scegli il timeout di polling</a:t>
            </a:r>
          </a:p>
        </p:txBody>
      </p:sp>
    </p:spTree>
    <p:extLst>
      <p:ext uri="{BB962C8B-B14F-4D97-AF65-F5344CB8AC3E}">
        <p14:creationId xmlns:p14="http://schemas.microsoft.com/office/powerpoint/2010/main" val="34894638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SETUP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Connessione a slack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928982"/>
          </a:xfrm>
        </p:spPr>
        <p:txBody>
          <a:bodyPr/>
          <a:lstStyle/>
          <a:p>
            <a:r>
              <a:rPr lang="it-IT" dirty="0" smtClean="0"/>
              <a:t>Accedi Slack</a:t>
            </a:r>
          </a:p>
          <a:p>
            <a:r>
              <a:rPr lang="it-IT" dirty="0" smtClean="0"/>
              <a:t>Aggiungi il Bot Jenkins</a:t>
            </a:r>
          </a:p>
          <a:p>
            <a:r>
              <a:rPr lang="it-IT" dirty="0" smtClean="0"/>
              <a:t>Nelle impostazioni del Bot copia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token</a:t>
            </a:r>
            <a:r>
              <a:rPr lang="it-IT" dirty="0" smtClean="0"/>
              <a:t> e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baseurl</a:t>
            </a:r>
          </a:p>
          <a:p>
            <a:r>
              <a:rPr lang="it-IT" dirty="0" smtClean="0"/>
              <a:t>Accedi a Jenkins (tradizionale)</a:t>
            </a:r>
          </a:p>
          <a:p>
            <a:r>
              <a:rPr lang="it-IT" dirty="0" smtClean="0"/>
              <a:t>Gestisci Jenkins -&gt; Configura Sistema</a:t>
            </a:r>
          </a:p>
          <a:p>
            <a:r>
              <a:rPr lang="it-IT" dirty="0" smtClean="0"/>
              <a:t>Copia token e baseurl dove indicato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644932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59165" y="1953789"/>
            <a:ext cx="8012512" cy="1088787"/>
          </a:xfrm>
        </p:spPr>
        <p:txBody>
          <a:bodyPr/>
          <a:lstStyle/>
          <a:p>
            <a:r>
              <a:rPr lang="it-IT" dirty="0" smtClean="0"/>
              <a:t>pratica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1071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pratica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esperimenti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it-IT" dirty="0" smtClean="0"/>
              <a:t>Clona il PoC (</a:t>
            </a:r>
            <a:r>
              <a:rPr lang="it-IT" dirty="0" smtClean="0">
                <a:hlinkClick r:id="rId2"/>
              </a:rPr>
              <a:t>https</a:t>
            </a:r>
            <a:r>
              <a:rPr lang="it-IT" dirty="0">
                <a:hlinkClick r:id="rId2"/>
              </a:rPr>
              <a:t>://</a:t>
            </a:r>
            <a:r>
              <a:rPr lang="it-IT" dirty="0" smtClean="0">
                <a:hlinkClick r:id="rId2"/>
              </a:rPr>
              <a:t>github.com/endless-upgrade/DevOps-poc.git</a:t>
            </a:r>
            <a:r>
              <a:rPr lang="it-IT" dirty="0" smtClean="0"/>
              <a:t>) e portalo sul tuo GitHub</a:t>
            </a:r>
          </a:p>
          <a:p>
            <a:r>
              <a:rPr lang="it-IT" dirty="0" smtClean="0"/>
              <a:t>Analizza test e pipeline</a:t>
            </a:r>
          </a:p>
          <a:p>
            <a:r>
              <a:rPr lang="it-IT" dirty="0" smtClean="0"/>
              <a:t>Esegui il SetUp del server e prova la pipeline</a:t>
            </a:r>
          </a:p>
        </p:txBody>
      </p:sp>
    </p:spTree>
    <p:extLst>
      <p:ext uri="{BB962C8B-B14F-4D97-AF65-F5344CB8AC3E}">
        <p14:creationId xmlns:p14="http://schemas.microsoft.com/office/powerpoint/2010/main" val="5344889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pratica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Semplice progetto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2760020"/>
          </a:xfrm>
        </p:spPr>
        <p:txBody>
          <a:bodyPr/>
          <a:lstStyle/>
          <a:p>
            <a:r>
              <a:rPr lang="it-IT" dirty="0" smtClean="0"/>
              <a:t>Pensa ad altre Features interessanti, magari usando anche gli altri csv del dataset Movielens</a:t>
            </a:r>
          </a:p>
          <a:p>
            <a:r>
              <a:rPr lang="it-IT" dirty="0" smtClean="0"/>
              <a:t>Sviluppa incrementalmente le Features,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mi raccomando prima i test</a:t>
            </a:r>
            <a:r>
              <a:rPr lang="it-IT" b="1" cap="all" dirty="0" smtClean="0">
                <a:solidFill>
                  <a:schemeClr val="tx2"/>
                </a:solidFill>
                <a:latin typeface="Arial"/>
                <a:cs typeface="Arial"/>
              </a:rPr>
              <a:t>!!</a:t>
            </a:r>
          </a:p>
          <a:p>
            <a:pPr marL="949325" lvl="2" indent="-500063">
              <a:buFont typeface="Arial" panose="020B0604020202020204" pitchFamily="34" charset="0"/>
              <a:buChar char="•"/>
            </a:pPr>
            <a:r>
              <a:rPr lang="it-IT" dirty="0"/>
              <a:t>Sviluppa file di Test specifici per Feature e Test all-inclusive per il </a:t>
            </a:r>
            <a:r>
              <a:rPr lang="it-IT" dirty="0" smtClean="0"/>
              <a:t>Master</a:t>
            </a:r>
            <a:endParaRPr lang="it-IT" b="1" cap="all" dirty="0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it-IT"/>
              <a:t>Adatta </a:t>
            </a:r>
            <a:r>
              <a:rPr lang="it-IT" smtClean="0"/>
              <a:t>il Jenkinsfile di Conseguenza</a:t>
            </a:r>
            <a:endParaRPr lang="it-IT" dirty="0"/>
          </a:p>
          <a:p>
            <a:pPr lvl="1">
              <a:buFont typeface="+mj-lt"/>
              <a:buAutoNum type="arabicPeriod"/>
            </a:pPr>
            <a:endParaRPr lang="it-IT" dirty="0"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3304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pratica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Materiale GitHub: </a:t>
            </a:r>
            <a:r>
              <a:rPr lang="it-IT" dirty="0">
                <a:hlinkClick r:id="rId2"/>
              </a:rPr>
              <a:t>https://</a:t>
            </a:r>
            <a:r>
              <a:rPr lang="it-IT" dirty="0" smtClean="0">
                <a:hlinkClick r:id="rId2"/>
              </a:rPr>
              <a:t>github.com/endless-upgrade</a:t>
            </a: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Doc Jenkinsfile: </a:t>
            </a:r>
            <a:r>
              <a:rPr lang="it-IT" dirty="0">
                <a:hlinkClick r:id="rId3"/>
              </a:rPr>
              <a:t>https://jenkins.io/doc/book/pipeline/jenkinsfile</a:t>
            </a:r>
            <a:r>
              <a:rPr lang="it-IT" dirty="0" smtClean="0">
                <a:hlinkClick r:id="rId3"/>
              </a:rPr>
              <a:t>/</a:t>
            </a: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Doc Blue Ocean: </a:t>
            </a:r>
            <a:r>
              <a:rPr lang="it-IT" dirty="0">
                <a:hlinkClick r:id="rId4"/>
              </a:rPr>
              <a:t>https://</a:t>
            </a:r>
            <a:r>
              <a:rPr lang="it-IT" dirty="0" smtClean="0">
                <a:hlinkClick r:id="rId4"/>
              </a:rPr>
              <a:t>jenkins.io/doc/book/blueocean/</a:t>
            </a:r>
            <a:endParaRPr lang="it-IT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Link utili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5873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/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7" name="Immagine 16" descr="Reply SpA - RUNNING MAN_White_RG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203" y="2057708"/>
            <a:ext cx="1167594" cy="116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43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2800" dirty="0"/>
              <a:t>«If something hurts, </a:t>
            </a:r>
            <a:r>
              <a:rPr lang="it-IT" sz="2800" b="1" dirty="0">
                <a:solidFill>
                  <a:schemeClr val="tx2"/>
                </a:solidFill>
                <a:latin typeface="Arial"/>
                <a:cs typeface="Arial"/>
              </a:rPr>
              <a:t>do it more often</a:t>
            </a:r>
            <a:r>
              <a:rPr lang="it-IT" sz="2800" dirty="0"/>
              <a:t> and bring the pain </a:t>
            </a:r>
            <a:r>
              <a:rPr lang="it-IT" sz="2800" dirty="0" smtClean="0"/>
              <a:t>forward»</a:t>
            </a:r>
            <a:endParaRPr lang="it-IT" sz="2800" dirty="0"/>
          </a:p>
        </p:txBody>
      </p:sp>
      <p:sp>
        <p:nvSpPr>
          <p:cNvPr id="2" name="Rectangle 1"/>
          <p:cNvSpPr/>
          <p:nvPr/>
        </p:nvSpPr>
        <p:spPr>
          <a:xfrm>
            <a:off x="5158897" y="3321689"/>
            <a:ext cx="27174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600" i="1" dirty="0" smtClean="0"/>
              <a:t>eXtreme Programming (XP)</a:t>
            </a:r>
            <a:endParaRPr lang="it-IT" sz="1600" i="1" dirty="0"/>
          </a:p>
        </p:txBody>
      </p:sp>
    </p:spTree>
    <p:extLst>
      <p:ext uri="{BB962C8B-B14F-4D97-AF65-F5344CB8AC3E}">
        <p14:creationId xmlns:p14="http://schemas.microsoft.com/office/powerpoint/2010/main" val="219685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requisiti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3 Requisiti fondamentali per adottare il Continuous Integration:</a:t>
            </a:r>
          </a:p>
          <a:p>
            <a:pPr marL="0" indent="0">
              <a:buNone/>
            </a:pPr>
            <a:endParaRPr lang="it-IT" dirty="0" smtClean="0"/>
          </a:p>
          <a:p>
            <a:pPr>
              <a:buFont typeface="+mj-lt"/>
              <a:buAutoNum type="arabicPeriod"/>
            </a:pPr>
            <a:r>
              <a:rPr lang="it-IT" dirty="0" smtClean="0"/>
              <a:t>Version Control System multibranch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Continuous Integration Server</a:t>
            </a:r>
          </a:p>
          <a:p>
            <a:pPr>
              <a:buFont typeface="+mj-lt"/>
              <a:buAutoNum type="arabicPeriod"/>
            </a:pPr>
            <a:r>
              <a:rPr lang="it-IT" dirty="0" smtClean="0"/>
              <a:t>Strutturare lo sviluppo in modo incrementale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2072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573852" y="1437651"/>
            <a:ext cx="3333727" cy="3037283"/>
          </a:xfrm>
        </p:spPr>
        <p:txBody>
          <a:bodyPr/>
          <a:lstStyle/>
          <a:p>
            <a:r>
              <a:rPr lang="it-IT" sz="1800" b="1" cap="all" dirty="0" smtClean="0">
                <a:solidFill>
                  <a:schemeClr val="tx2"/>
                </a:solidFill>
                <a:cs typeface="Arial"/>
              </a:rPr>
              <a:t>master </a:t>
            </a:r>
            <a:r>
              <a:rPr lang="it-IT" sz="1800" b="1" cap="all" dirty="0">
                <a:solidFill>
                  <a:schemeClr val="tx2"/>
                </a:solidFill>
                <a:cs typeface="Arial"/>
              </a:rPr>
              <a:t>Branch</a:t>
            </a:r>
          </a:p>
          <a:p>
            <a:r>
              <a:rPr lang="it-IT" dirty="0"/>
              <a:t>Ramo </a:t>
            </a:r>
            <a:r>
              <a:rPr lang="it-IT" dirty="0" smtClean="0"/>
              <a:t>principale del progetto, mantiene la versione più aggiornata contenente le features di tutti i membri del team.</a:t>
            </a:r>
            <a:endParaRPr lang="it-IT" dirty="0"/>
          </a:p>
          <a:p>
            <a:endParaRPr lang="it-IT" dirty="0"/>
          </a:p>
          <a:p>
            <a:r>
              <a:rPr lang="it-IT" sz="1800" b="1" cap="all" dirty="0">
                <a:solidFill>
                  <a:schemeClr val="tx2"/>
                </a:solidFill>
                <a:latin typeface="Arial"/>
                <a:cs typeface="Arial"/>
              </a:rPr>
              <a:t>Feature Branch</a:t>
            </a:r>
          </a:p>
          <a:p>
            <a:r>
              <a:rPr lang="it-IT" dirty="0" smtClean="0"/>
              <a:t>Ramo paralllo al master usato per sviluppare una specifica feature in maniera sicura.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2402" r="1240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8" name="Subtitle 7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it-IT" dirty="0" smtClean="0"/>
              <a:t>Version control system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1492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Version control system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Suddividere il lavoro in Features standalone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Strutturare un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Version Control System (VCS) </a:t>
            </a:r>
            <a:r>
              <a:rPr lang="it-IT" dirty="0" smtClean="0"/>
              <a:t>che mantenga la versione finale del progetto (Master Branch) e il flusso di produzione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smtClean="0"/>
              <a:t>Creare Branches per ogni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Integrare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it-IT" dirty="0"/>
              <a:t>i Features Branch nel Master Branch </a:t>
            </a:r>
            <a:r>
              <a:rPr lang="it-IT" b="1" cap="all" dirty="0">
                <a:solidFill>
                  <a:schemeClr val="tx2"/>
                </a:solidFill>
                <a:latin typeface="Arial"/>
                <a:cs typeface="Arial"/>
              </a:rPr>
              <a:t>frequentemente</a:t>
            </a:r>
            <a:r>
              <a:rPr lang="it-IT" sz="1600" dirty="0" smtClean="0"/>
              <a:t> </a:t>
            </a:r>
            <a:r>
              <a:rPr lang="it-IT" dirty="0" smtClean="0"/>
              <a:t>(almeno 1/gg) in modo che sia sempre pronto al Release.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7520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Continuous Integration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github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3248" y="1594892"/>
            <a:ext cx="7937501" cy="3181039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Piattaforma web di supporto a GIT, permette di: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Lavorare ai progetti in maniera condivisa all’interno del team, gestendo visivamente i commit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Gestire le merge tra Branch tramite un sistema di </a:t>
            </a:r>
            <a:r>
              <a:rPr lang="it-IT" cap="all" dirty="0">
                <a:solidFill>
                  <a:schemeClr val="tx2"/>
                </a:solidFill>
                <a:latin typeface="Arial"/>
                <a:cs typeface="Arial"/>
              </a:rPr>
              <a:t>Pull Request </a:t>
            </a:r>
            <a:r>
              <a:rPr lang="it-IT" dirty="0" smtClean="0"/>
              <a:t>per controllare al meglio chi e cosa viene integrato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Strumenti di supporto come Issue tracking, Wiki, ...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smtClean="0"/>
              <a:t>Nessun supporto al CI integrato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cap="all" dirty="0">
                <a:solidFill>
                  <a:schemeClr val="tx2"/>
                </a:solidFill>
              </a:rPr>
              <a:t>Massima libertà di personalizzazione </a:t>
            </a:r>
            <a:r>
              <a:rPr lang="it-IT" dirty="0" smtClean="0"/>
              <a:t>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2603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ply">
  <a:themeElements>
    <a:clrScheme name="Impostazioni personalizzate 144">
      <a:dk1>
        <a:srgbClr val="000000"/>
      </a:dk1>
      <a:lt1>
        <a:sysClr val="window" lastClr="FFFFFF"/>
      </a:lt1>
      <a:dk2>
        <a:srgbClr val="053238"/>
      </a:dk2>
      <a:lt2>
        <a:srgbClr val="81CD03"/>
      </a:lt2>
      <a:accent1>
        <a:srgbClr val="D1E420"/>
      </a:accent1>
      <a:accent2>
        <a:srgbClr val="81CD03"/>
      </a:accent2>
      <a:accent3>
        <a:srgbClr val="23B140"/>
      </a:accent3>
      <a:accent4>
        <a:srgbClr val="940758"/>
      </a:accent4>
      <a:accent5>
        <a:srgbClr val="FA51A3"/>
      </a:accent5>
      <a:accent6>
        <a:srgbClr val="42BCFC"/>
      </a:accent6>
      <a:hlink>
        <a:srgbClr val="FFFE50"/>
      </a:hlink>
      <a:folHlink>
        <a:srgbClr val="FFDB04"/>
      </a:folHlink>
    </a:clrScheme>
    <a:fontScheme name="Office classico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FFFF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097ED64C-1469-4E9B-A6EE-E169F18D7DB3}" vid="{B73C506B-0DF6-4CFA-9B1D-8AAF7C79760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Reply PRESENTATION WHITE 16.9</Template>
  <TotalTime>1010</TotalTime>
  <Words>1436</Words>
  <Application>Microsoft Office PowerPoint</Application>
  <PresentationFormat>On-screen Show (16:9)</PresentationFormat>
  <Paragraphs>281</Paragraphs>
  <Slides>47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Arial Black</vt:lpstr>
      <vt:lpstr>Calibri</vt:lpstr>
      <vt:lpstr>Cambria Math</vt:lpstr>
      <vt:lpstr>Wingdings</vt:lpstr>
      <vt:lpstr>Reply</vt:lpstr>
      <vt:lpstr>DEVOPS</vt:lpstr>
      <vt:lpstr>AGENDA</vt:lpstr>
      <vt:lpstr>7 Best Practices</vt:lpstr>
      <vt:lpstr>Continuous integration</vt:lpstr>
      <vt:lpstr>«If something hurts, do it more often and bring the pain forward»</vt:lpstr>
      <vt:lpstr>Continuous integration</vt:lpstr>
      <vt:lpstr>CONTINUOUS INTEGRATION</vt:lpstr>
      <vt:lpstr>Continuous Integration</vt:lpstr>
      <vt:lpstr>Continuous Integration</vt:lpstr>
      <vt:lpstr>Ci pipelne</vt:lpstr>
      <vt:lpstr>Ci pipelne</vt:lpstr>
      <vt:lpstr>Ci SERVER</vt:lpstr>
      <vt:lpstr>jenkins</vt:lpstr>
      <vt:lpstr>jenkins</vt:lpstr>
      <vt:lpstr>DECLARATIVE PIPELINE</vt:lpstr>
      <vt:lpstr>SCRIPTED PIPELINE</vt:lpstr>
      <vt:lpstr>Blue ocean</vt:lpstr>
      <vt:lpstr>Blue ocean</vt:lpstr>
      <vt:lpstr>Continuous integration</vt:lpstr>
      <vt:lpstr>CONTINUOUS TESTING</vt:lpstr>
      <vt:lpstr>Continuous testing</vt:lpstr>
      <vt:lpstr>Continuous testing</vt:lpstr>
      <vt:lpstr>Continuous testing</vt:lpstr>
      <vt:lpstr>Caso d’uso</vt:lpstr>
      <vt:lpstr>Movie advicer</vt:lpstr>
      <vt:lpstr>Movie advicer</vt:lpstr>
      <vt:lpstr>Movie advicer</vt:lpstr>
      <vt:lpstr>TDD – SCALATEST</vt:lpstr>
      <vt:lpstr>classi</vt:lpstr>
      <vt:lpstr>github</vt:lpstr>
      <vt:lpstr>jenkinsfile</vt:lpstr>
      <vt:lpstr>jenkinsfile</vt:lpstr>
      <vt:lpstr>jenkinsfile</vt:lpstr>
      <vt:lpstr>PowerPoint Presentation</vt:lpstr>
      <vt:lpstr>PowerPoint Presentation</vt:lpstr>
      <vt:lpstr>setup</vt:lpstr>
      <vt:lpstr>SETUP</vt:lpstr>
      <vt:lpstr>SETUP</vt:lpstr>
      <vt:lpstr>SETUP</vt:lpstr>
      <vt:lpstr>SETUP</vt:lpstr>
      <vt:lpstr>SETUP</vt:lpstr>
      <vt:lpstr>SETUP</vt:lpstr>
      <vt:lpstr>pratica</vt:lpstr>
      <vt:lpstr>pratica</vt:lpstr>
      <vt:lpstr>pratica</vt:lpstr>
      <vt:lpstr>pratica</vt:lpstr>
      <vt:lpstr>PowerPoint Presentation</vt:lpstr>
    </vt:vector>
  </TitlesOfParts>
  <Manager/>
  <Company>Reply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</dc:title>
  <dc:subject/>
  <dc:creator>Pasquali Dario</dc:creator>
  <cp:keywords/>
  <dc:description/>
  <cp:lastModifiedBy>Pasquali Dario</cp:lastModifiedBy>
  <cp:revision>193</cp:revision>
  <dcterms:created xsi:type="dcterms:W3CDTF">2018-02-15T11:11:02Z</dcterms:created>
  <dcterms:modified xsi:type="dcterms:W3CDTF">2018-02-26T15:41:21Z</dcterms:modified>
  <cp:category/>
</cp:coreProperties>
</file>